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7" r:id="rId39"/>
    <p:sldId id="294" r:id="rId40"/>
    <p:sldId id="295" r:id="rId41"/>
    <p:sldId id="296" r:id="rId42"/>
    <p:sldId id="298" r:id="rId43"/>
    <p:sldId id="299" r:id="rId44"/>
    <p:sldId id="300" r:id="rId45"/>
    <p:sldId id="304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FCCC"/>
    <a:srgbClr val="CCE6FC"/>
    <a:srgbClr val="00A1DA"/>
    <a:srgbClr val="DEEBF7"/>
    <a:srgbClr val="9E9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50" y="-518"/>
      </p:cViewPr>
      <p:guideLst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D5A0F-8AC6-4923-BB3A-4101FA046850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C5991-ACB4-4B30-8F68-2629FE821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694C74-974E-47DE-89CE-1975213F6BE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0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717-DEB5-4089-B9FD-BAB9B8D7505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7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95AB6-5AC4-48E1-ACFA-3761DA51CC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16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A300-33CC-4B6B-807E-8209B0BBCA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446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EE86C-602C-49BA-AA05-16493F47C8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61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13" y="7778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628B-942E-4644-BE00-78F7C54ACF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632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D673E03-1140-4869-820E-44108770A1F7}"/>
              </a:ext>
            </a:extLst>
          </p:cNvPr>
          <p:cNvSpPr/>
          <p:nvPr userDrawn="1"/>
        </p:nvSpPr>
        <p:spPr>
          <a:xfrm>
            <a:off x="248701" y="789524"/>
            <a:ext cx="7391400" cy="163513"/>
          </a:xfrm>
          <a:prstGeom prst="rect">
            <a:avLst/>
          </a:prstGeom>
          <a:gradFill flip="none" rotWithShape="1">
            <a:gsLst>
              <a:gs pos="0">
                <a:srgbClr val="9C0054">
                  <a:tint val="66000"/>
                  <a:satMod val="160000"/>
                </a:srgbClr>
              </a:gs>
              <a:gs pos="50000">
                <a:srgbClr val="9C0054">
                  <a:tint val="44500"/>
                  <a:satMod val="160000"/>
                </a:srgbClr>
              </a:gs>
              <a:gs pos="100000">
                <a:srgbClr val="9C005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z="13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63" y="77788"/>
            <a:ext cx="875249" cy="8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01" y="202932"/>
            <a:ext cx="7886700" cy="605374"/>
          </a:xfrm>
        </p:spPr>
        <p:txBody>
          <a:bodyPr/>
          <a:lstStyle>
            <a:lvl1pPr>
              <a:defRPr sz="3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700" y="1334292"/>
            <a:ext cx="8779411" cy="5013851"/>
          </a:xfr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2B07A-E691-4FE4-8059-ABEA60DC27AA}" type="datetimeFigureOut">
              <a:rPr lang="en-US" altLang="zh-CN"/>
              <a:pPr>
                <a:defRPr/>
              </a:pPr>
              <a:t>10/9/2022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0713" y="649287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0C78537A-5010-4545-89DA-8A8915DB7A4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407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1A556-A8D2-4F0F-8AF7-2E869F5A52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78ADF-ABEA-451E-BF90-EEF27DAB91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1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01D6E-C96F-4692-BD2A-7A43889FA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55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5B032-DA72-468C-BF1B-C54C768910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347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EB687-6FFF-40B4-9290-5C252B299A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34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E41E-FFDA-4A5E-813D-F71B6550A4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752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8717-DEB5-4089-B9FD-BAB9B8D7505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5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A6AAF38-AD11-4400-B1D4-50D58D8B072D}" type="datetimeFigureOut">
              <a:rPr lang="en-US" altLang="zh-CN"/>
              <a:pPr>
                <a:defRPr/>
              </a:pPr>
              <a:t>10/9/2022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6D800A6-496F-4DBB-BDEB-D0C8B6567D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27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9568" y="1803628"/>
            <a:ext cx="8424863" cy="1143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进程与线程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5363" name="文本占位符 4"/>
          <p:cNvSpPr txBox="1">
            <a:spLocks/>
          </p:cNvSpPr>
          <p:nvPr/>
        </p:nvSpPr>
        <p:spPr bwMode="auto">
          <a:xfrm>
            <a:off x="1522942" y="3735182"/>
            <a:ext cx="6098113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蒲凌君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计算机学院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pulingjun@gmail.com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85026"/>
            <a:ext cx="4827587" cy="5590411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731800" y="1744055"/>
            <a:ext cx="4666200" cy="1624808"/>
          </a:xfrm>
        </p:spPr>
        <p:txBody>
          <a:bodyPr/>
          <a:lstStyle/>
          <a:p>
            <a:r>
              <a:rPr lang="zh-CN" altLang="en-US" sz="2400" dirty="0"/>
              <a:t>涉及硬件或重要资源操作</a:t>
            </a:r>
            <a:r>
              <a:rPr lang="en-US" sz="2400" dirty="0"/>
              <a:t> </a:t>
            </a:r>
          </a:p>
          <a:p>
            <a:r>
              <a:rPr lang="zh-CN" altLang="en-US" sz="2400" dirty="0"/>
              <a:t>用户态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内核态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宏观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进程通过内核访问资源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微观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941886" y="3645583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为什么是小细腰结构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08893" y="3441700"/>
            <a:ext cx="2438400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4731800" y="4729707"/>
            <a:ext cx="4666200" cy="162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易于实现和维护</a:t>
            </a:r>
            <a:endParaRPr lang="en-US" altLang="zh-CN" sz="2400" dirty="0"/>
          </a:p>
          <a:p>
            <a:r>
              <a:rPr lang="zh-CN" altLang="en-US" sz="2400" dirty="0">
                <a:sym typeface="Wingdings" panose="05000000000000000000" pitchFamily="2" charset="2"/>
              </a:rPr>
              <a:t>安全性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攻击点少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互联网也是这种结构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72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操作系统内核程序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57345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9954" y="1557677"/>
            <a:ext cx="9329547" cy="3557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56200" y="3301121"/>
            <a:ext cx="192881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系统调用简图</a:t>
            </a:r>
            <a:endParaRPr lang="en-US" altLang="zh-CN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7439487" y="4971495"/>
            <a:ext cx="1198486" cy="17400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7463718" y="859348"/>
            <a:ext cx="1163768" cy="167788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E6C7769F-ECF2-410F-A818-B2A247592CB3}"/>
              </a:ext>
            </a:extLst>
          </p:cNvPr>
          <p:cNvSpPr/>
          <p:nvPr/>
        </p:nvSpPr>
        <p:spPr>
          <a:xfrm>
            <a:off x="2218944" y="1706880"/>
            <a:ext cx="292608" cy="2255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46E684-1269-4C6A-A1B9-D5B5079E53B4}"/>
              </a:ext>
            </a:extLst>
          </p:cNvPr>
          <p:cNvSpPr/>
          <p:nvPr/>
        </p:nvSpPr>
        <p:spPr>
          <a:xfrm>
            <a:off x="1091184" y="4733751"/>
            <a:ext cx="415036" cy="1786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86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系统调用举例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0" y="1332762"/>
            <a:ext cx="7418781" cy="44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系统调用举例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441450"/>
            <a:ext cx="7418781" cy="4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1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系统调用举例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441450"/>
            <a:ext cx="7418781" cy="4756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3" y="1441450"/>
            <a:ext cx="7396699" cy="48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系统调用举例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441450"/>
            <a:ext cx="7418781" cy="4756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00" y="1416618"/>
            <a:ext cx="7418781" cy="48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4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从一个进程到多个进程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zh-CN" altLang="en-US" b="1" dirty="0"/>
              <a:t>每个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进程都需要在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上运行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不同进程具有各自所需的资源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资源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一般来说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进程数目要多于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核数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复用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(Multiplexing)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资源调度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(Scheduling)</a:t>
            </a:r>
          </a:p>
        </p:txBody>
      </p:sp>
      <p:sp>
        <p:nvSpPr>
          <p:cNvPr id="8" name="矩形 7"/>
          <p:cNvSpPr/>
          <p:nvPr/>
        </p:nvSpPr>
        <p:spPr>
          <a:xfrm>
            <a:off x="-723900" y="5403503"/>
            <a:ext cx="1008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为了便于分析讨论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除非特意提及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我们只考虑单核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endParaRPr 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638405" y="2713571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如何区分不同的进程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39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700" y="202932"/>
            <a:ext cx="8399999" cy="605374"/>
          </a:xfrm>
        </p:spPr>
        <p:txBody>
          <a:bodyPr/>
          <a:lstStyle/>
          <a:p>
            <a:r>
              <a:rPr lang="zh-CN" altLang="en-US" dirty="0"/>
              <a:t>进程控制块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(Process Control Block, PCB)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对于任意一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个进程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操作系统会维护一个进程控制块来描述进程的基本信息和运行状态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进而控制和管理进程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进程镜像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代码段、数据段以及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组成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进程的创建和撤销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本质是对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的创建和撤销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包含的内容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进程在内存中的位置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(page table)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对应的可执行文件在磁盘的位置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哪个用户执行这个进程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号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进程运行状态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运行态、等待态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调度信息、保存的内核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、中断栈信息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9650" y="3239897"/>
            <a:ext cx="903435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是进程存在的唯一标志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25" y="3077029"/>
            <a:ext cx="5659786" cy="378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5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0" y="975473"/>
            <a:ext cx="457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创建态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Init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申请一个空白的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并向其中填写进程信息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由操作系统为其分配必需资源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0" y="984422"/>
            <a:ext cx="457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就绪态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(Runnable)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进程获得除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外的一切所需资源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一旦得到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调度即可运行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5844440"/>
            <a:ext cx="457200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阻塞态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(Waiting)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进程等待某一事件而暂停运行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0340" y="5844440"/>
            <a:ext cx="457366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(Running)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上运行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一个核同时只能运行一个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27351" y="2412242"/>
            <a:ext cx="2822647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结束态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(Finished)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置位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资源回收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49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295400" y="5592932"/>
            <a:ext cx="3454153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被创建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其保存的寄存器值被初始化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96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r>
              <a:rPr lang="en-US" altLang="zh-CN" dirty="0"/>
              <a:t>—</a:t>
            </a:r>
            <a:r>
              <a:rPr lang="zh-CN" altLang="en-US" dirty="0"/>
              <a:t>计算机启动过程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48701" y="1334293"/>
            <a:ext cx="3311918" cy="5499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按下开机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8701" y="2078182"/>
            <a:ext cx="3311918" cy="1228799"/>
            <a:chOff x="248701" y="2078182"/>
            <a:chExt cx="3311918" cy="1228799"/>
          </a:xfrm>
        </p:grpSpPr>
        <p:sp>
          <p:nvSpPr>
            <p:cNvPr id="6" name="下箭头 5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内容占位符 4"/>
            <p:cNvSpPr txBox="1">
              <a:spLocks/>
            </p:cNvSpPr>
            <p:nvPr/>
          </p:nvSpPr>
          <p:spPr bwMode="auto">
            <a:xfrm>
              <a:off x="248701" y="2757056"/>
              <a:ext cx="3311918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BIOS</a:t>
              </a: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程序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8701" y="3447657"/>
            <a:ext cx="3685990" cy="1228799"/>
            <a:chOff x="248701" y="3447657"/>
            <a:chExt cx="3685990" cy="1228799"/>
          </a:xfrm>
        </p:grpSpPr>
        <p:sp>
          <p:nvSpPr>
            <p:cNvPr id="9" name="下箭头 8"/>
            <p:cNvSpPr/>
            <p:nvPr/>
          </p:nvSpPr>
          <p:spPr>
            <a:xfrm>
              <a:off x="1717623" y="3447657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内容占位符 4"/>
            <p:cNvSpPr txBox="1">
              <a:spLocks/>
            </p:cNvSpPr>
            <p:nvPr/>
          </p:nvSpPr>
          <p:spPr bwMode="auto">
            <a:xfrm>
              <a:off x="248701" y="4126531"/>
              <a:ext cx="3685990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Boot + Loader</a:t>
              </a: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程序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8701" y="4866167"/>
            <a:ext cx="3311918" cy="1228799"/>
            <a:chOff x="248701" y="4866167"/>
            <a:chExt cx="3311918" cy="1228799"/>
          </a:xfrm>
        </p:grpSpPr>
        <p:sp>
          <p:nvSpPr>
            <p:cNvPr id="12" name="下箭头 11"/>
            <p:cNvSpPr/>
            <p:nvPr/>
          </p:nvSpPr>
          <p:spPr>
            <a:xfrm>
              <a:off x="1717623" y="4866167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内容占位符 4"/>
            <p:cNvSpPr txBox="1">
              <a:spLocks/>
            </p:cNvSpPr>
            <p:nvPr/>
          </p:nvSpPr>
          <p:spPr bwMode="auto">
            <a:xfrm>
              <a:off x="248701" y="5545041"/>
              <a:ext cx="3311918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操作系统内核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内容占位符 4"/>
          <p:cNvSpPr txBox="1">
            <a:spLocks/>
          </p:cNvSpPr>
          <p:nvPr/>
        </p:nvSpPr>
        <p:spPr bwMode="auto">
          <a:xfrm>
            <a:off x="4418919" y="2757055"/>
            <a:ext cx="3311918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62401" y="2757055"/>
            <a:ext cx="5109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基本硬件检测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建立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BIOS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中断向量表</a:t>
            </a:r>
            <a:endParaRPr lang="en-US" sz="24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08514" y="3801328"/>
            <a:ext cx="52629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从文件系统加载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完成进一步硬件检测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并作为内核的输入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实模式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保护模式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建立多任务机制、段页内存管理等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32073" y="5255729"/>
            <a:ext cx="49552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初始化内存、虚拟文件管理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进程调度策略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建立内核和用户态的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管理进程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(i.e., 1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号进程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3962401" y="1471929"/>
            <a:ext cx="5065712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OS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启动后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你一般会执行哪些操作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09301" y="1946662"/>
            <a:ext cx="4783283" cy="778215"/>
            <a:chOff x="4009301" y="1918952"/>
            <a:chExt cx="4783283" cy="778215"/>
          </a:xfrm>
        </p:grpSpPr>
        <p:pic>
          <p:nvPicPr>
            <p:cNvPr id="1026" name="Picture 2" descr="âchromeâçå¾çæç´¢ç»æ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301" y="1982940"/>
              <a:ext cx="654339" cy="65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104" y="1982940"/>
              <a:ext cx="654339" cy="654339"/>
            </a:xfrm>
            <a:prstGeom prst="rect">
              <a:avLst/>
            </a:prstGeom>
          </p:spPr>
        </p:pic>
        <p:pic>
          <p:nvPicPr>
            <p:cNvPr id="1030" name="Picture 6" descr="âshadowsocksâçå¾çæç´¢ç»æ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907" y="1918952"/>
              <a:ext cx="778215" cy="778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âstream game logoâçå¾çæç´¢ç»æ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586" y="1989868"/>
              <a:ext cx="647411" cy="647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âoffice logoâçå¾çæç´¢ç»æ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461" y="1939977"/>
              <a:ext cx="591123" cy="70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582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5948779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被放入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Run Queue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中等待调度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5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5780103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被调度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73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5868880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挂起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被放入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Run Queue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中等待下次调度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61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6348274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被再次调度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5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5327342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阻塞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被放入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Wait Queue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中等待事件完成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1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4714783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进程事件完成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被放入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Run Queue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中等待调度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76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5" name="矩形 4"/>
          <p:cNvSpPr/>
          <p:nvPr/>
        </p:nvSpPr>
        <p:spPr>
          <a:xfrm>
            <a:off x="1295400" y="5592932"/>
            <a:ext cx="5877757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被再次调度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51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6" name="椭圆 5"/>
          <p:cNvSpPr/>
          <p:nvPr/>
        </p:nvSpPr>
        <p:spPr>
          <a:xfrm>
            <a:off x="5846618" y="1333500"/>
            <a:ext cx="1662546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106329" y="2266461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如何销毁僵尸进程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5400" y="5592932"/>
            <a:ext cx="5549283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进程被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运行完成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资源被回收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只留下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在内存中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8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zh-CN" altLang="en-US" dirty="0"/>
              <a:t>操作系统允许一个进程创建另一个进程 </a:t>
            </a:r>
            <a:r>
              <a:rPr lang="en-US" altLang="zh-CN" dirty="0"/>
              <a:t>(</a:t>
            </a:r>
            <a:r>
              <a:rPr lang="zh-CN" altLang="en-US" dirty="0"/>
              <a:t>父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子</a:t>
            </a:r>
            <a:r>
              <a:rPr lang="en-US" altLang="zh-CN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zh-CN" altLang="en-US" dirty="0"/>
              <a:t>子进程可以继承父进程拥有的资源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当子进程被销毁时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会归还从父进程获得的资源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但并非马上就消失掉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而是留下一个称为僵尸进程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(Zombie)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的数据结构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很小的内存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等待父进程处理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zh-CN" altLang="en-US" dirty="0"/>
              <a:t>僵尸进程的销毁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zh-CN" altLang="en-US" dirty="0"/>
              <a:t>子进程的结束和父进程的运行是一个异步过程</a:t>
            </a:r>
            <a:r>
              <a:rPr lang="en-US" altLang="zh-CN" dirty="0"/>
              <a:t>,</a:t>
            </a:r>
            <a:r>
              <a:rPr lang="zh-CN" altLang="en-US" dirty="0"/>
              <a:t>即父进程永远无法预测子进程到底什么时候结束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子进程结束后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应通知父进程调用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wait()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系统调用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取得子进程的终止状态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销毁其对应的僵尸进程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û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由于编程错误或者异常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僵尸进程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û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若父进程比子进程更早的结束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则由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进程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号进程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接管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3403600" y="3917417"/>
            <a:ext cx="5624511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为什么要设计僵尸进程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它有危害吗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79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进程的创建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创建新的进程需完成以下过程：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为新进程分配一个唯一的进程标识号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申请一个空白的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申请失败则创建失败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为进程分配资源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为新进程的程序和数据以及用户栈分配必要的内存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中体现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特别是设置进程的优先级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将新进程插入就绪队列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等待被调度运行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在程序中使用系统调用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CreateProcess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(……),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fork();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0" y="1334292"/>
            <a:ext cx="7197129" cy="371231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1714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程序与进程之间的关系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/>
              <a:t>程序</a:t>
            </a:r>
            <a:r>
              <a:rPr lang="en-US" altLang="zh-CN" sz="3200" b="1" dirty="0"/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zh-CN" sz="3200" b="1" dirty="0"/>
              <a:t>)</a:t>
            </a:r>
            <a:r>
              <a:rPr lang="zh-CN" altLang="en-US" sz="3200" b="1" dirty="0"/>
              <a:t>包含代码和数据</a:t>
            </a:r>
            <a:endParaRPr lang="en-US" altLang="zh-CN" sz="3200" b="1" dirty="0"/>
          </a:p>
          <a:p>
            <a:pPr lvl="1"/>
            <a:r>
              <a:rPr lang="zh-CN" altLang="en-US" sz="2800" dirty="0"/>
              <a:t>是由某种程序语言来刻画</a:t>
            </a:r>
            <a:endParaRPr lang="en-US" altLang="zh-CN" sz="2800" dirty="0"/>
          </a:p>
          <a:p>
            <a:pPr marL="228600" lvl="1">
              <a:spcBef>
                <a:spcPts val="1000"/>
              </a:spcBef>
            </a:pPr>
            <a:endParaRPr lang="en-US" altLang="zh-CN" sz="3200" b="1" dirty="0"/>
          </a:p>
          <a:p>
            <a:pPr marL="228600" lvl="1">
              <a:spcBef>
                <a:spcPts val="1000"/>
              </a:spcBef>
            </a:pPr>
            <a:r>
              <a:rPr lang="zh-CN" altLang="en-US" sz="3200" b="1" dirty="0"/>
              <a:t>程序以文件形式保存在磁盘中</a:t>
            </a:r>
            <a:endParaRPr lang="en-US" altLang="zh-CN" sz="3200" b="1" dirty="0"/>
          </a:p>
          <a:p>
            <a:pPr marL="685800" lvl="2">
              <a:spcBef>
                <a:spcPts val="1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可执行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指令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其可使用的数据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通过编译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链接某些库文件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程序产生</a:t>
            </a:r>
            <a:endParaRPr lang="en-US" altLang="zh-CN" sz="3200" b="1" dirty="0"/>
          </a:p>
          <a:p>
            <a:pPr marL="228600" lvl="1">
              <a:spcBef>
                <a:spcPts val="1000"/>
              </a:spcBef>
            </a:pPr>
            <a:endParaRPr lang="en-US" altLang="zh-CN" sz="3200" b="1" dirty="0"/>
          </a:p>
          <a:p>
            <a:pPr marL="228600" lvl="1">
              <a:spcBef>
                <a:spcPts val="1000"/>
              </a:spcBef>
            </a:pPr>
            <a:r>
              <a:rPr lang="zh-CN" altLang="en-US" sz="3200" b="1" dirty="0"/>
              <a:t>运行一个程序 </a:t>
            </a:r>
            <a:r>
              <a:rPr lang="en-US" altLang="zh-CN" sz="3200" b="1" dirty="0">
                <a:sym typeface="Wingdings" panose="05000000000000000000" pitchFamily="2" charset="2"/>
              </a:rPr>
              <a:t> </a:t>
            </a:r>
            <a:r>
              <a:rPr lang="zh-CN" altLang="en-US" sz="3200" b="1" dirty="0">
                <a:sym typeface="Wingdings" panose="05000000000000000000" pitchFamily="2" charset="2"/>
              </a:rPr>
              <a:t>创建一个进程</a:t>
            </a:r>
            <a:r>
              <a:rPr lang="en-US" altLang="zh-CN" sz="3200" b="1" dirty="0">
                <a:sym typeface="Wingdings" panose="05000000000000000000" pitchFamily="2" charset="2"/>
              </a:rPr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Process</a:t>
            </a:r>
            <a:r>
              <a:rPr lang="en-US" altLang="zh-CN" sz="3200" b="1" dirty="0">
                <a:sym typeface="Wingdings" panose="05000000000000000000" pitchFamily="2" charset="2"/>
              </a:rPr>
              <a:t>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800" dirty="0">
                <a:sym typeface="Wingdings" panose="05000000000000000000" pitchFamily="2" charset="2"/>
              </a:rPr>
              <a:t>进程包括代码、数据、堆栈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3685312" y="6151976"/>
            <a:ext cx="4924874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一个程序可以创建多少进程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6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进程的管理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2" y="1368303"/>
            <a:ext cx="7926830" cy="46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4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551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  <p:extLst>
      <p:ext uri="{BB962C8B-B14F-4D97-AF65-F5344CB8AC3E}">
        <p14:creationId xmlns:p14="http://schemas.microsoft.com/office/powerpoint/2010/main" val="3434650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  <p:extLst>
      <p:ext uri="{BB962C8B-B14F-4D97-AF65-F5344CB8AC3E}">
        <p14:creationId xmlns:p14="http://schemas.microsoft.com/office/powerpoint/2010/main" val="526250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  <p:extLst>
      <p:ext uri="{BB962C8B-B14F-4D97-AF65-F5344CB8AC3E}">
        <p14:creationId xmlns:p14="http://schemas.microsoft.com/office/powerpoint/2010/main" val="417289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  <p:extLst>
      <p:ext uri="{BB962C8B-B14F-4D97-AF65-F5344CB8AC3E}">
        <p14:creationId xmlns:p14="http://schemas.microsoft.com/office/powerpoint/2010/main" val="1325039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  <p:extLst>
      <p:ext uri="{BB962C8B-B14F-4D97-AF65-F5344CB8AC3E}">
        <p14:creationId xmlns:p14="http://schemas.microsoft.com/office/powerpoint/2010/main" val="3618917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 </a:t>
            </a:r>
            <a:r>
              <a:rPr lang="en-US" altLang="zh-CN" dirty="0"/>
              <a:t>(</a:t>
            </a:r>
            <a:r>
              <a:rPr lang="zh-CN" altLang="en-US" dirty="0"/>
              <a:t>输出的结果</a:t>
            </a:r>
            <a:r>
              <a:rPr lang="en-US" altLang="zh-CN" dirty="0"/>
              <a:t>?)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248701" y="1234544"/>
            <a:ext cx="91004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#include &lt;</a:t>
            </a:r>
            <a:r>
              <a:rPr lang="en-US" sz="2800" dirty="0" err="1">
                <a:latin typeface="Georgia" panose="02040502050405020303" pitchFamily="18" charset="0"/>
              </a:rPr>
              <a:t>stdio.h</a:t>
            </a:r>
            <a:r>
              <a:rPr lang="en-US" sz="2800" dirty="0">
                <a:latin typeface="Georgia" panose="02040502050405020303" pitchFamily="18" charset="0"/>
              </a:rPr>
              <a:t>&gt;</a:t>
            </a:r>
          </a:p>
          <a:p>
            <a:r>
              <a:rPr lang="en-US" sz="2800" dirty="0">
                <a:latin typeface="Georgia" panose="02040502050405020303" pitchFamily="18" charset="0"/>
              </a:rPr>
              <a:t>#include &lt;</a:t>
            </a:r>
            <a:r>
              <a:rPr lang="en-US" sz="2800" dirty="0" err="1">
                <a:latin typeface="Georgia" panose="02040502050405020303" pitchFamily="18" charset="0"/>
              </a:rPr>
              <a:t>unistd.h</a:t>
            </a:r>
            <a:r>
              <a:rPr lang="en-US" sz="2800" dirty="0">
                <a:latin typeface="Georgia" panose="02040502050405020303" pitchFamily="18" charset="0"/>
              </a:rPr>
              <a:t>&gt;</a:t>
            </a:r>
          </a:p>
          <a:p>
            <a:endParaRPr lang="en-US" sz="2800" dirty="0">
              <a:latin typeface="Georgia" panose="02040502050405020303" pitchFamily="18" charset="0"/>
            </a:endParaRPr>
          </a:p>
          <a:p>
            <a:r>
              <a:rPr lang="en-US" sz="2800" dirty="0" err="1">
                <a:latin typeface="Georgia" panose="02040502050405020303" pitchFamily="18" charset="0"/>
              </a:rPr>
              <a:t>int</a:t>
            </a:r>
            <a:r>
              <a:rPr lang="en-US" sz="2800" dirty="0">
                <a:latin typeface="Georgia" panose="02040502050405020303" pitchFamily="18" charset="0"/>
              </a:rPr>
              <a:t> main()</a:t>
            </a:r>
          </a:p>
          <a:p>
            <a:r>
              <a:rPr lang="en-US" sz="2800" dirty="0">
                <a:latin typeface="Georgia" panose="02040502050405020303" pitchFamily="18" charset="0"/>
              </a:rPr>
              <a:t>{    </a:t>
            </a:r>
          </a:p>
          <a:p>
            <a:r>
              <a:rPr lang="en-US" sz="2800" dirty="0">
                <a:latin typeface="Georgia" panose="02040502050405020303" pitchFamily="18" charset="0"/>
              </a:rPr>
              <a:t>  </a:t>
            </a:r>
            <a:r>
              <a:rPr lang="en-US" sz="2800" dirty="0" err="1">
                <a:latin typeface="Georgia" panose="02040502050405020303" pitchFamily="18" charset="0"/>
              </a:rPr>
              <a:t>int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 err="1">
                <a:latin typeface="Georgia" panose="02040502050405020303" pitchFamily="18" charset="0"/>
              </a:rPr>
              <a:t>child_pid</a:t>
            </a:r>
            <a:r>
              <a:rPr lang="en-US" sz="2800" dirty="0">
                <a:latin typeface="Georgia" panose="02040502050405020303" pitchFamily="18" charset="0"/>
              </a:rPr>
              <a:t> = fork();    </a:t>
            </a:r>
          </a:p>
          <a:p>
            <a:r>
              <a:rPr lang="en-US" sz="2800" dirty="0">
                <a:latin typeface="Georgia" panose="02040502050405020303" pitchFamily="18" charset="0"/>
              </a:rPr>
              <a:t>  if(</a:t>
            </a:r>
            <a:r>
              <a:rPr lang="en-US" sz="2800" dirty="0" err="1">
                <a:latin typeface="Georgia" panose="02040502050405020303" pitchFamily="18" charset="0"/>
              </a:rPr>
              <a:t>child_pid</a:t>
            </a:r>
            <a:r>
              <a:rPr lang="en-US" sz="2800" dirty="0">
                <a:latin typeface="Georgia" panose="02040502050405020303" pitchFamily="18" charset="0"/>
              </a:rPr>
              <a:t> == 0)//child		</a:t>
            </a:r>
          </a:p>
          <a:p>
            <a:r>
              <a:rPr lang="en-US" sz="2800" dirty="0">
                <a:latin typeface="Georgia" panose="02040502050405020303" pitchFamily="18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Georgia" panose="02040502050405020303" pitchFamily="18" charset="0"/>
              </a:rPr>
              <a:t>printf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</a:rPr>
              <a:t>("I am </a:t>
            </a:r>
            <a:r>
              <a:rPr lang="en-US" sz="2800" dirty="0" err="1">
                <a:solidFill>
                  <a:srgbClr val="FF0000"/>
                </a:solidFill>
                <a:latin typeface="Georgia" panose="02040502050405020303" pitchFamily="18" charset="0"/>
              </a:rPr>
              <a:t>process%d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</a:rPr>
              <a:t>\n",</a:t>
            </a:r>
            <a:r>
              <a:rPr lang="en-US" sz="2800" dirty="0" err="1">
                <a:solidFill>
                  <a:srgbClr val="FF0000"/>
                </a:solidFill>
                <a:latin typeface="Georgia" panose="02040502050405020303" pitchFamily="18" charset="0"/>
              </a:rPr>
              <a:t>getpid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</a:rPr>
              <a:t>());	</a:t>
            </a:r>
          </a:p>
          <a:p>
            <a:r>
              <a:rPr lang="en-US" sz="2800" dirty="0">
                <a:latin typeface="Georgia" panose="02040502050405020303" pitchFamily="18" charset="0"/>
              </a:rPr>
              <a:t>  else//parent		</a:t>
            </a:r>
          </a:p>
          <a:p>
            <a:r>
              <a:rPr lang="en-US" sz="2800" dirty="0">
                <a:latin typeface="Georgia" panose="02040502050405020303" pitchFamily="18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Georgia" panose="02040502050405020303" pitchFamily="18" charset="0"/>
              </a:rPr>
              <a:t>printf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</a:rPr>
              <a:t>("I am the parent of </a:t>
            </a:r>
            <a:r>
              <a:rPr lang="en-US" sz="2800" dirty="0" err="1">
                <a:solidFill>
                  <a:srgbClr val="FF0000"/>
                </a:solidFill>
                <a:latin typeface="Georgia" panose="02040502050405020303" pitchFamily="18" charset="0"/>
              </a:rPr>
              <a:t>process%d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</a:rPr>
              <a:t>\n",</a:t>
            </a:r>
            <a:r>
              <a:rPr lang="en-US" sz="2800" dirty="0" err="1">
                <a:solidFill>
                  <a:srgbClr val="FF0000"/>
                </a:solidFill>
                <a:latin typeface="Georgia" panose="02040502050405020303" pitchFamily="18" charset="0"/>
              </a:rPr>
              <a:t>child_pid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</a:rPr>
              <a:t>);    </a:t>
            </a:r>
          </a:p>
          <a:p>
            <a:r>
              <a:rPr lang="en-US" sz="2800" dirty="0">
                <a:latin typeface="Georgia" panose="02040502050405020303" pitchFamily="18" charset="0"/>
              </a:rPr>
              <a:t>  return 0;</a:t>
            </a:r>
          </a:p>
          <a:p>
            <a:r>
              <a:rPr lang="en-US" sz="2800" dirty="0">
                <a:latin typeface="Georgia" panose="02040502050405020303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5022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僵尸进程测试 </a:t>
            </a:r>
            <a:r>
              <a:rPr lang="en-US" altLang="zh-CN" dirty="0"/>
              <a:t>(</a:t>
            </a:r>
            <a:r>
              <a:rPr lang="zh-CN" altLang="en-US" dirty="0"/>
              <a:t>父进程先结束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045613"/>
            <a:ext cx="5992442" cy="5671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36" y="1045614"/>
            <a:ext cx="6287377" cy="26102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40736" y="2772229"/>
            <a:ext cx="2266693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417136" y="3241766"/>
            <a:ext cx="2266693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2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僵尸进程测试 </a:t>
            </a:r>
            <a:r>
              <a:rPr lang="en-US" altLang="zh-CN" dirty="0"/>
              <a:t>(</a:t>
            </a:r>
            <a:r>
              <a:rPr lang="zh-CN" altLang="en-US" dirty="0"/>
              <a:t>子进程先结束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105114"/>
            <a:ext cx="7309234" cy="5252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14" y="1443418"/>
            <a:ext cx="6575199" cy="22246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52914" y="3149600"/>
            <a:ext cx="4034972" cy="193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452914" y="2458880"/>
            <a:ext cx="4034972" cy="193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8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进程的定义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zh-CN" altLang="en-US" b="1" dirty="0"/>
              <a:t>操作系统为正在运行的程序提供的抽象</a:t>
            </a:r>
            <a:endParaRPr lang="en-US" altLang="zh-CN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地址空间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执行上下文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环境</a:t>
            </a: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什么是“好的”</a:t>
            </a:r>
            <a:r>
              <a:rPr lang="zh-CN" altLang="en-US" b="1" dirty="0"/>
              <a:t>程序抽象</a:t>
            </a:r>
            <a:r>
              <a:rPr lang="en-US" altLang="zh-CN" b="1" dirty="0"/>
              <a:t>?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/>
              <a:t>轻量级且隐藏了具体实现</a:t>
            </a:r>
            <a:endParaRPr lang="en-US" altLang="zh-CN" dirty="0"/>
          </a:p>
          <a:p>
            <a:pPr lvl="1"/>
            <a:r>
              <a:rPr lang="zh-CN" altLang="en-US" dirty="0"/>
              <a:t>易于使用的接口</a:t>
            </a:r>
            <a:endParaRPr lang="en-US" altLang="zh-CN" dirty="0"/>
          </a:p>
          <a:p>
            <a:pPr lvl="1"/>
            <a:r>
              <a:rPr lang="zh-CN" altLang="en-US" dirty="0"/>
              <a:t>可以被实例化多次</a:t>
            </a:r>
            <a:endParaRPr lang="en-US" altLang="zh-CN" dirty="0"/>
          </a:p>
          <a:p>
            <a:pPr lvl="1"/>
            <a:r>
              <a:rPr lang="zh-CN" altLang="en-US" dirty="0"/>
              <a:t>易于实现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1122219" y="2352601"/>
            <a:ext cx="3186546" cy="965562"/>
            <a:chOff x="1482437" y="2078182"/>
            <a:chExt cx="3186546" cy="965562"/>
          </a:xfrm>
        </p:grpSpPr>
        <p:sp>
          <p:nvSpPr>
            <p:cNvPr id="6" name="下箭头 5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内容占位符 4"/>
            <p:cNvSpPr txBox="1">
              <a:spLocks/>
            </p:cNvSpPr>
            <p:nvPr/>
          </p:nvSpPr>
          <p:spPr bwMode="auto">
            <a:xfrm>
              <a:off x="1482437" y="2493819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内存</a:t>
              </a:r>
              <a:endPara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20087" y="2352601"/>
            <a:ext cx="3186546" cy="965562"/>
            <a:chOff x="678873" y="2078182"/>
            <a:chExt cx="3186546" cy="965562"/>
          </a:xfrm>
        </p:grpSpPr>
        <p:sp>
          <p:nvSpPr>
            <p:cNvPr id="9" name="下箭头 8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内容占位符 4"/>
            <p:cNvSpPr txBox="1">
              <a:spLocks/>
            </p:cNvSpPr>
            <p:nvPr/>
          </p:nvSpPr>
          <p:spPr bwMode="auto">
            <a:xfrm>
              <a:off x="678873" y="2493819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寄存器</a:t>
              </a:r>
              <a:r>
                <a:rPr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zh-CN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i.e</a:t>
              </a:r>
              <a:r>
                <a:rPr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PC, SP)</a:t>
              </a:r>
              <a:endPara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327243" y="2331649"/>
            <a:ext cx="3276773" cy="986514"/>
            <a:chOff x="588646" y="2057230"/>
            <a:chExt cx="3276773" cy="986514"/>
          </a:xfrm>
        </p:grpSpPr>
        <p:sp>
          <p:nvSpPr>
            <p:cNvPr id="12" name="下箭头 11"/>
            <p:cNvSpPr/>
            <p:nvPr/>
          </p:nvSpPr>
          <p:spPr>
            <a:xfrm rot="18887829">
              <a:off x="567694" y="2078182"/>
              <a:ext cx="457541" cy="415637"/>
            </a:xfrm>
            <a:prstGeom prst="downArrow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内容占位符 4"/>
            <p:cNvSpPr txBox="1">
              <a:spLocks/>
            </p:cNvSpPr>
            <p:nvPr/>
          </p:nvSpPr>
          <p:spPr bwMode="auto">
            <a:xfrm>
              <a:off x="678873" y="2493819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时钟、网络</a:t>
              </a:r>
              <a:r>
                <a:rPr lang="en-US" altLang="zh-CN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14383" y="3384810"/>
            <a:ext cx="3186546" cy="1032209"/>
            <a:chOff x="702486" y="2078182"/>
            <a:chExt cx="3186546" cy="1032209"/>
          </a:xfrm>
        </p:grpSpPr>
        <p:sp>
          <p:nvSpPr>
            <p:cNvPr id="15" name="下箭头 14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内容占位符 4"/>
            <p:cNvSpPr txBox="1">
              <a:spLocks/>
            </p:cNvSpPr>
            <p:nvPr/>
          </p:nvSpPr>
          <p:spPr bwMode="auto">
            <a:xfrm>
              <a:off x="702486" y="2560466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由程序指令控制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17470" y="3384810"/>
            <a:ext cx="3186546" cy="1036465"/>
            <a:chOff x="841892" y="2078182"/>
            <a:chExt cx="3186546" cy="1036465"/>
          </a:xfrm>
        </p:grpSpPr>
        <p:sp>
          <p:nvSpPr>
            <p:cNvPr id="18" name="下箭头 17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内容占位符 4"/>
            <p:cNvSpPr txBox="1">
              <a:spLocks/>
            </p:cNvSpPr>
            <p:nvPr/>
          </p:nvSpPr>
          <p:spPr bwMode="auto">
            <a:xfrm>
              <a:off x="841892" y="2564722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由系统调用控制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6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僵尸进程测试 </a:t>
            </a:r>
            <a:r>
              <a:rPr lang="en-US" altLang="zh-CN" dirty="0"/>
              <a:t>(</a:t>
            </a:r>
            <a:r>
              <a:rPr lang="zh-CN" altLang="en-US" dirty="0"/>
              <a:t>循环创建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138904"/>
            <a:ext cx="6507897" cy="47103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725" y="976896"/>
            <a:ext cx="6239746" cy="55824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36725" y="2162629"/>
            <a:ext cx="2793104" cy="15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636725" y="4561272"/>
            <a:ext cx="3649446" cy="5477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3636725" y="3916280"/>
            <a:ext cx="2793104" cy="194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636725" y="1662779"/>
            <a:ext cx="2793104" cy="1567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6462940" y="2425671"/>
            <a:ext cx="2565173" cy="126444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5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./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test_loop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&amp;:</a:t>
            </a:r>
          </a:p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允许在程序运行中输入命令</a:t>
            </a:r>
            <a:endParaRPr lang="en-US" altLang="zh-CN" sz="2400" b="1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36725" y="5241567"/>
            <a:ext cx="3649446" cy="119029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4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进程间切换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pic>
        <p:nvPicPr>
          <p:cNvPr id="6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70" y="989693"/>
            <a:ext cx="4234543" cy="3175908"/>
          </a:xfrm>
        </p:spPr>
      </p:pic>
      <p:pic>
        <p:nvPicPr>
          <p:cNvPr id="7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701" y="989693"/>
            <a:ext cx="4234544" cy="31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48702" y="4325176"/>
            <a:ext cx="9113012" cy="200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一个进程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从运行态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就绪态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阻塞态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另一个进程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从就绪态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运行态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保存进程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的内核态寄存器到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PCB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用进程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为内核态寄存器赋值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CS:IP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跳转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58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进程间切换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3" y="1035843"/>
            <a:ext cx="7276042" cy="545703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6" name="椭圆 5"/>
          <p:cNvSpPr/>
          <p:nvPr/>
        </p:nvSpPr>
        <p:spPr>
          <a:xfrm>
            <a:off x="3640446" y="4238171"/>
            <a:ext cx="2644239" cy="23223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上下文切换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9330729" cy="50138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zh-CN" altLang="en-US" dirty="0"/>
              <a:t>中断、异常、系统调用</a:t>
            </a:r>
            <a:endParaRPr lang="en-US" altLang="zh-CN" dirty="0"/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从用户态栈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内核态栈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中断栈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zh-CN" altLang="en-US" sz="2800" dirty="0"/>
              <a:t>进程间切换</a:t>
            </a:r>
            <a:endParaRPr lang="en-US" altLang="zh-CN" sz="2800" dirty="0"/>
          </a:p>
          <a:p>
            <a:pPr marL="800100" lvl="2" indent="-342900">
              <a:spcBef>
                <a:spcPts val="100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发生在内核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10" y="3209686"/>
            <a:ext cx="6016180" cy="36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0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上下文切换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38" y="1465496"/>
            <a:ext cx="8778875" cy="47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7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上下文切换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9" y="3020787"/>
            <a:ext cx="8688704" cy="27311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81643" y="1877407"/>
            <a:ext cx="2565173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并发性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(Concurrency)</a:t>
            </a:r>
            <a:endParaRPr lang="en-US" altLang="zh-CN" sz="2400" b="1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8126" y="1877407"/>
            <a:ext cx="2565173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共享性           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(Sharing)</a:t>
            </a:r>
            <a:endParaRPr lang="en-US" altLang="zh-CN" sz="2400" b="1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277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进程的基本知识</a:t>
            </a:r>
            <a:endParaRPr lang="en-US" altLang="zh-CN" b="1" dirty="0"/>
          </a:p>
          <a:p>
            <a:pPr lvl="1"/>
            <a:r>
              <a:rPr lang="zh-CN" altLang="en-US" dirty="0"/>
              <a:t>进程的定义</a:t>
            </a:r>
            <a:endParaRPr lang="en-US" altLang="zh-CN" dirty="0"/>
          </a:p>
          <a:p>
            <a:pPr lvl="1"/>
            <a:r>
              <a:rPr lang="zh-CN" altLang="en-US" dirty="0"/>
              <a:t>进程的内存布局</a:t>
            </a:r>
            <a:endParaRPr lang="en-US" altLang="zh-CN" dirty="0"/>
          </a:p>
          <a:p>
            <a:pPr lvl="1"/>
            <a:r>
              <a:rPr lang="zh-CN" altLang="en-US" dirty="0"/>
              <a:t>进程控制块</a:t>
            </a:r>
            <a:endParaRPr lang="en-US" altLang="zh-CN" dirty="0"/>
          </a:p>
          <a:p>
            <a:pPr lvl="1"/>
            <a:r>
              <a:rPr lang="zh-CN" altLang="en-US" dirty="0"/>
              <a:t>进程的生命周期</a:t>
            </a:r>
            <a:endParaRPr lang="en-US" altLang="zh-CN" dirty="0"/>
          </a:p>
          <a:p>
            <a:pPr lvl="1"/>
            <a:r>
              <a:rPr lang="zh-CN" altLang="en-US" dirty="0"/>
              <a:t>进程的创建和切换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800" b="1" dirty="0"/>
              <a:t>未解决的进程相关问题</a:t>
            </a:r>
            <a:endParaRPr lang="en-US" altLang="zh-CN" sz="2800" b="1" dirty="0"/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思考右图所示的例子！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Scheduler()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进程调度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同步和死锁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进程间通信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信号处理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39" y="1000706"/>
            <a:ext cx="3207494" cy="53474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94" y="1029193"/>
            <a:ext cx="4452339" cy="53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9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进程的基本知识</a:t>
            </a:r>
            <a:endParaRPr lang="en-US" altLang="zh-CN" b="1" dirty="0"/>
          </a:p>
          <a:p>
            <a:pPr lvl="1"/>
            <a:r>
              <a:rPr lang="zh-CN" altLang="en-US" dirty="0"/>
              <a:t>进程的定义</a:t>
            </a:r>
            <a:endParaRPr lang="en-US" altLang="zh-CN" dirty="0"/>
          </a:p>
          <a:p>
            <a:pPr lvl="1"/>
            <a:r>
              <a:rPr lang="zh-CN" altLang="en-US" dirty="0"/>
              <a:t>进程的内存布局</a:t>
            </a:r>
            <a:endParaRPr lang="en-US" altLang="zh-CN" dirty="0"/>
          </a:p>
          <a:p>
            <a:pPr lvl="1"/>
            <a:r>
              <a:rPr lang="zh-CN" altLang="en-US" dirty="0"/>
              <a:t>进程控制块</a:t>
            </a:r>
            <a:endParaRPr lang="en-US" altLang="zh-CN" dirty="0"/>
          </a:p>
          <a:p>
            <a:pPr lvl="1"/>
            <a:r>
              <a:rPr lang="zh-CN" altLang="en-US" dirty="0"/>
              <a:t>进程的生命周期</a:t>
            </a:r>
            <a:endParaRPr lang="en-US" altLang="zh-CN" dirty="0"/>
          </a:p>
          <a:p>
            <a:pPr lvl="1"/>
            <a:r>
              <a:rPr lang="zh-CN" altLang="en-US" dirty="0"/>
              <a:t>进程的创建和切换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800" b="1" dirty="0"/>
              <a:t>未解决的进程相关问题</a:t>
            </a:r>
            <a:endParaRPr lang="en-US" altLang="zh-CN" sz="2800" b="1" dirty="0"/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线程的基本知识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Scheduler()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进程调度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同步和死锁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进程间通信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信号处理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39" y="1000706"/>
            <a:ext cx="3207494" cy="53474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94" y="1029193"/>
            <a:ext cx="4452339" cy="53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1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</a:t>
            </a:r>
            <a:r>
              <a:rPr lang="en-US" altLang="zh-CN" dirty="0"/>
              <a:t>)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进程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Alive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18" y="1097091"/>
            <a:ext cx="7771102" cy="53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3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进程内存布局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45" y="996835"/>
            <a:ext cx="3646255" cy="53615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245" y="1082514"/>
            <a:ext cx="525462" cy="16514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245" y="3092369"/>
            <a:ext cx="525462" cy="1651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947" y="4731119"/>
            <a:ext cx="530016" cy="1778577"/>
          </a:xfrm>
          <a:prstGeom prst="rect">
            <a:avLst/>
          </a:prstGeom>
        </p:spPr>
      </p:pic>
      <p:sp>
        <p:nvSpPr>
          <p:cNvPr id="22" name="左大括号 21"/>
          <p:cNvSpPr/>
          <p:nvPr/>
        </p:nvSpPr>
        <p:spPr>
          <a:xfrm>
            <a:off x="6340671" y="3092369"/>
            <a:ext cx="355600" cy="1651450"/>
          </a:xfrm>
          <a:prstGeom prst="leftBrace">
            <a:avLst>
              <a:gd name="adj1" fmla="val 83943"/>
              <a:gd name="adj2" fmla="val 507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左大括号 22"/>
          <p:cNvSpPr/>
          <p:nvPr/>
        </p:nvSpPr>
        <p:spPr>
          <a:xfrm>
            <a:off x="6336415" y="4743819"/>
            <a:ext cx="355600" cy="1651450"/>
          </a:xfrm>
          <a:prstGeom prst="leftBrace">
            <a:avLst>
              <a:gd name="adj1" fmla="val 83943"/>
              <a:gd name="adj2" fmla="val 507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左大括号 23"/>
          <p:cNvSpPr/>
          <p:nvPr/>
        </p:nvSpPr>
        <p:spPr>
          <a:xfrm>
            <a:off x="6335530" y="1082514"/>
            <a:ext cx="355600" cy="1651450"/>
          </a:xfrm>
          <a:prstGeom prst="leftBrace">
            <a:avLst>
              <a:gd name="adj1" fmla="val 83943"/>
              <a:gd name="adj2" fmla="val 507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内容占位符 4"/>
          <p:cNvSpPr txBox="1">
            <a:spLocks/>
          </p:cNvSpPr>
          <p:nvPr/>
        </p:nvSpPr>
        <p:spPr bwMode="auto">
          <a:xfrm>
            <a:off x="5277637" y="5345444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内容占位符 4"/>
          <p:cNvSpPr txBox="1">
            <a:spLocks/>
          </p:cNvSpPr>
          <p:nvPr/>
        </p:nvSpPr>
        <p:spPr bwMode="auto">
          <a:xfrm>
            <a:off x="5277637" y="3706694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内容占位符 4"/>
          <p:cNvSpPr txBox="1">
            <a:spLocks/>
          </p:cNvSpPr>
          <p:nvPr/>
        </p:nvSpPr>
        <p:spPr bwMode="auto">
          <a:xfrm>
            <a:off x="5277637" y="1688164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内容占位符 4"/>
          <p:cNvSpPr txBox="1">
            <a:spLocks/>
          </p:cNvSpPr>
          <p:nvPr/>
        </p:nvSpPr>
        <p:spPr bwMode="auto">
          <a:xfrm>
            <a:off x="6831040" y="2465802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内容占位符 4"/>
          <p:cNvSpPr txBox="1">
            <a:spLocks/>
          </p:cNvSpPr>
          <p:nvPr/>
        </p:nvSpPr>
        <p:spPr bwMode="auto">
          <a:xfrm rot="5400000">
            <a:off x="4354236" y="3784113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981200" y="5793769"/>
            <a:ext cx="2438400" cy="5646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1107993" y="2509931"/>
            <a:ext cx="397934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进程是内存分配的最小单元</a:t>
            </a:r>
            <a:endParaRPr 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308781" y="5177211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为什么不从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地址开始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进程中涉及栈的操作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55" y="1170516"/>
            <a:ext cx="7965146" cy="51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进程中涉及堆的操作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00" y="1211442"/>
            <a:ext cx="6986599" cy="52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进程的环境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b="1" dirty="0"/>
              <a:t>状态</a:t>
            </a:r>
            <a:r>
              <a:rPr lang="en-US" altLang="zh-CN" dirty="0"/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状态、网络状态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/>
              <a:t>动作</a:t>
            </a:r>
            <a:r>
              <a:rPr lang="en-US" altLang="zh-CN" dirty="0"/>
              <a:t>:</a:t>
            </a:r>
            <a:endParaRPr lang="en-US" altLang="zh-CN" b="1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从屏幕读入、写出数据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创建、读取、写入、删除文件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创建新的进程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发送、接收网络数据包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获取系统时间、调整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频率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终止当前进程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4916263" y="4896533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进程如何实现这些动作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8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9934</TotalTime>
  <Words>1585</Words>
  <Application>Microsoft Office PowerPoint</Application>
  <PresentationFormat>全屏显示(4:3)</PresentationFormat>
  <Paragraphs>265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等线</vt:lpstr>
      <vt:lpstr>等线 Light</vt:lpstr>
      <vt:lpstr>华文楷体</vt:lpstr>
      <vt:lpstr>华文新魏</vt:lpstr>
      <vt:lpstr>楷体</vt:lpstr>
      <vt:lpstr>宋体</vt:lpstr>
      <vt:lpstr>Arial</vt:lpstr>
      <vt:lpstr>Calibri</vt:lpstr>
      <vt:lpstr>Calibri Light</vt:lpstr>
      <vt:lpstr>Georgia</vt:lpstr>
      <vt:lpstr>Times New Roman</vt:lpstr>
      <vt:lpstr>Wingdings</vt:lpstr>
      <vt:lpstr>Office 主题​​</vt:lpstr>
      <vt:lpstr>1_Office 主题​​</vt:lpstr>
      <vt:lpstr>进程与线程（1）</vt:lpstr>
      <vt:lpstr>回顾—计算机启动过程</vt:lpstr>
      <vt:lpstr>程序与进程之间的关系</vt:lpstr>
      <vt:lpstr>进程的定义</vt:lpstr>
      <vt:lpstr>程序(Passive)  进程(Alive)</vt:lpstr>
      <vt:lpstr>进程内存布局</vt:lpstr>
      <vt:lpstr>进程中涉及栈的操作</vt:lpstr>
      <vt:lpstr>进程中涉及堆的操作</vt:lpstr>
      <vt:lpstr>进程的环境</vt:lpstr>
      <vt:lpstr>系统调用</vt:lpstr>
      <vt:lpstr>操作系统内核程序</vt:lpstr>
      <vt:lpstr>系统调用举例</vt:lpstr>
      <vt:lpstr>系统调用举例</vt:lpstr>
      <vt:lpstr>系统调用举例</vt:lpstr>
      <vt:lpstr>系统调用举例</vt:lpstr>
      <vt:lpstr>从一个进程到多个进程</vt:lpstr>
      <vt:lpstr>进程控制块 (Process Control Block, PCB)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父进程和子进程</vt:lpstr>
      <vt:lpstr>进程的创建</vt:lpstr>
      <vt:lpstr>进程的管理</vt:lpstr>
      <vt:lpstr>父进程和子进程运行</vt:lpstr>
      <vt:lpstr>父进程和子进程运行</vt:lpstr>
      <vt:lpstr>父进程和子进程运行</vt:lpstr>
      <vt:lpstr>父进程和子进程运行</vt:lpstr>
      <vt:lpstr>父进程和子进程运行</vt:lpstr>
      <vt:lpstr>父进程和子进程运行</vt:lpstr>
      <vt:lpstr>父进程和子进程运行 (输出的结果?)</vt:lpstr>
      <vt:lpstr>僵尸进程测试 (父进程先结束)</vt:lpstr>
      <vt:lpstr>僵尸进程测试 (子进程先结束)</vt:lpstr>
      <vt:lpstr>僵尸进程测试 (循环创建)</vt:lpstr>
      <vt:lpstr>进程间切换</vt:lpstr>
      <vt:lpstr>进程间切换</vt:lpstr>
      <vt:lpstr>上下文切换</vt:lpstr>
      <vt:lpstr>上下文切换</vt:lpstr>
      <vt:lpstr>上下文切换</vt:lpstr>
      <vt:lpstr>总结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职称申请汇报</dc:title>
  <dc:creator>Pu Lingjun</dc:creator>
  <cp:lastModifiedBy>pulj</cp:lastModifiedBy>
  <cp:revision>546</cp:revision>
  <dcterms:created xsi:type="dcterms:W3CDTF">2019-06-15T13:18:55Z</dcterms:created>
  <dcterms:modified xsi:type="dcterms:W3CDTF">2022-10-09T14:12:33Z</dcterms:modified>
</cp:coreProperties>
</file>